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</p:sldIdLst>
  <p:sldSz cx="34199830" cy="49679860"/>
  <p:notesSz cx="6858000" cy="9144000"/>
  <p:custDataLst>
    <p:tags r:id="rId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A51"/>
    <a:srgbClr val="FADED0"/>
    <a:srgbClr val="E86A52"/>
    <a:srgbClr val="F9B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4" autoAdjust="0"/>
    <p:restoredTop sz="97524" autoAdjust="0"/>
  </p:normalViewPr>
  <p:slideViewPr>
    <p:cSldViewPr snapToGrid="0">
      <p:cViewPr>
        <p:scale>
          <a:sx n="25" d="100"/>
          <a:sy n="25" d="100"/>
        </p:scale>
        <p:origin x="2904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44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5082" y="8130826"/>
            <a:ext cx="29070932" cy="17296686"/>
          </a:xfrm>
        </p:spPr>
        <p:txBody>
          <a:bodyPr anchor="b"/>
          <a:lstStyle>
            <a:lvl1pPr algn="ctr">
              <a:defRPr sz="22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5137" y="26094539"/>
            <a:ext cx="25650822" cy="11994973"/>
          </a:xfrm>
        </p:spPr>
        <p:txBody>
          <a:bodyPr/>
          <a:lstStyle>
            <a:lvl1pPr marL="0" indent="0" algn="ctr">
              <a:buNone/>
              <a:defRPr sz="8975"/>
            </a:lvl1pPr>
            <a:lvl2pPr marL="1710055" indent="0" algn="ctr">
              <a:buNone/>
              <a:defRPr sz="7480"/>
            </a:lvl2pPr>
            <a:lvl3pPr marL="3420110" indent="0" algn="ctr">
              <a:buNone/>
              <a:defRPr sz="6730"/>
            </a:lvl3pPr>
            <a:lvl4pPr marL="5130165" indent="0" algn="ctr">
              <a:buNone/>
              <a:defRPr sz="5985"/>
            </a:lvl4pPr>
            <a:lvl5pPr marL="6840220" indent="0" algn="ctr">
              <a:buNone/>
              <a:defRPr sz="5985"/>
            </a:lvl5pPr>
            <a:lvl6pPr marL="8550275" indent="0" algn="ctr">
              <a:buNone/>
              <a:defRPr sz="5985"/>
            </a:lvl6pPr>
            <a:lvl7pPr marL="10260330" indent="0" algn="ctr">
              <a:buNone/>
              <a:defRPr sz="5985"/>
            </a:lvl7pPr>
            <a:lvl8pPr marL="11970385" indent="0" algn="ctr">
              <a:buNone/>
              <a:defRPr sz="5985"/>
            </a:lvl8pPr>
            <a:lvl9pPr marL="13680440" indent="0" algn="ctr">
              <a:buNone/>
              <a:defRPr sz="59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475161" y="2645106"/>
            <a:ext cx="7374611" cy="42103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327" y="2645106"/>
            <a:ext cx="21696320" cy="42103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514" y="12386007"/>
            <a:ext cx="29498445" cy="20666317"/>
          </a:xfrm>
        </p:spPr>
        <p:txBody>
          <a:bodyPr anchor="b"/>
          <a:lstStyle>
            <a:lvl1pPr>
              <a:defRPr sz="224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3514" y="33247835"/>
            <a:ext cx="29498445" cy="10867928"/>
          </a:xfrm>
        </p:spPr>
        <p:txBody>
          <a:bodyPr/>
          <a:lstStyle>
            <a:lvl1pPr marL="0" indent="0">
              <a:buNone/>
              <a:defRPr sz="8975">
                <a:solidFill>
                  <a:schemeClr val="tx1"/>
                </a:solidFill>
              </a:defRPr>
            </a:lvl1pPr>
            <a:lvl2pPr marL="1710055" indent="0">
              <a:buNone/>
              <a:defRPr sz="7480">
                <a:solidFill>
                  <a:schemeClr val="tx1">
                    <a:tint val="75000"/>
                  </a:schemeClr>
                </a:solidFill>
              </a:defRPr>
            </a:lvl2pPr>
            <a:lvl3pPr marL="3420110" indent="0">
              <a:buNone/>
              <a:defRPr sz="6730">
                <a:solidFill>
                  <a:schemeClr val="tx1">
                    <a:tint val="75000"/>
                  </a:schemeClr>
                </a:solidFill>
              </a:defRPr>
            </a:lvl3pPr>
            <a:lvl4pPr marL="5130165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4pPr>
            <a:lvl5pPr marL="6840220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5pPr>
            <a:lvl6pPr marL="8550275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6pPr>
            <a:lvl7pPr marL="10260330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7pPr>
            <a:lvl8pPr marL="11970385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8pPr>
            <a:lvl9pPr marL="13680440" indent="0">
              <a:buNone/>
              <a:defRPr sz="59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326" y="13225526"/>
            <a:ext cx="14535466" cy="31522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14305" y="13225526"/>
            <a:ext cx="14535466" cy="31522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780" y="2645117"/>
            <a:ext cx="29498445" cy="96028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5784" y="12178987"/>
            <a:ext cx="14468664" cy="5968733"/>
          </a:xfrm>
        </p:spPr>
        <p:txBody>
          <a:bodyPr anchor="b"/>
          <a:lstStyle>
            <a:lvl1pPr marL="0" indent="0">
              <a:buNone/>
              <a:defRPr sz="8975" b="1"/>
            </a:lvl1pPr>
            <a:lvl2pPr marL="1710055" indent="0">
              <a:buNone/>
              <a:defRPr sz="7480" b="1"/>
            </a:lvl2pPr>
            <a:lvl3pPr marL="3420110" indent="0">
              <a:buNone/>
              <a:defRPr sz="6730" b="1"/>
            </a:lvl3pPr>
            <a:lvl4pPr marL="5130165" indent="0">
              <a:buNone/>
              <a:defRPr sz="5985" b="1"/>
            </a:lvl4pPr>
            <a:lvl5pPr marL="6840220" indent="0">
              <a:buNone/>
              <a:defRPr sz="5985" b="1"/>
            </a:lvl5pPr>
            <a:lvl6pPr marL="8550275" indent="0">
              <a:buNone/>
              <a:defRPr sz="5985" b="1"/>
            </a:lvl6pPr>
            <a:lvl7pPr marL="10260330" indent="0">
              <a:buNone/>
              <a:defRPr sz="5985" b="1"/>
            </a:lvl7pPr>
            <a:lvl8pPr marL="11970385" indent="0">
              <a:buNone/>
              <a:defRPr sz="5985" b="1"/>
            </a:lvl8pPr>
            <a:lvl9pPr marL="13680440" indent="0">
              <a:buNone/>
              <a:defRPr sz="598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5784" y="18147721"/>
            <a:ext cx="14468664" cy="26692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14307" y="12178987"/>
            <a:ext cx="14539920" cy="5968733"/>
          </a:xfrm>
        </p:spPr>
        <p:txBody>
          <a:bodyPr anchor="b"/>
          <a:lstStyle>
            <a:lvl1pPr marL="0" indent="0">
              <a:buNone/>
              <a:defRPr sz="8975" b="1"/>
            </a:lvl1pPr>
            <a:lvl2pPr marL="1710055" indent="0">
              <a:buNone/>
              <a:defRPr sz="7480" b="1"/>
            </a:lvl2pPr>
            <a:lvl3pPr marL="3420110" indent="0">
              <a:buNone/>
              <a:defRPr sz="6730" b="1"/>
            </a:lvl3pPr>
            <a:lvl4pPr marL="5130165" indent="0">
              <a:buNone/>
              <a:defRPr sz="5985" b="1"/>
            </a:lvl4pPr>
            <a:lvl5pPr marL="6840220" indent="0">
              <a:buNone/>
              <a:defRPr sz="5985" b="1"/>
            </a:lvl5pPr>
            <a:lvl6pPr marL="8550275" indent="0">
              <a:buNone/>
              <a:defRPr sz="5985" b="1"/>
            </a:lvl6pPr>
            <a:lvl7pPr marL="10260330" indent="0">
              <a:buNone/>
              <a:defRPr sz="5985" b="1"/>
            </a:lvl7pPr>
            <a:lvl8pPr marL="11970385" indent="0">
              <a:buNone/>
              <a:defRPr sz="5985" b="1"/>
            </a:lvl8pPr>
            <a:lvl9pPr marL="13680440" indent="0">
              <a:buNone/>
              <a:defRPr sz="598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14307" y="18147721"/>
            <a:ext cx="14539920" cy="26692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780" y="3312132"/>
            <a:ext cx="11030744" cy="11592460"/>
          </a:xfrm>
        </p:spPr>
        <p:txBody>
          <a:bodyPr anchor="b"/>
          <a:lstStyle>
            <a:lvl1pPr>
              <a:defRPr sz="119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9920" y="7153295"/>
            <a:ext cx="17314305" cy="35306402"/>
          </a:xfrm>
        </p:spPr>
        <p:txBody>
          <a:bodyPr/>
          <a:lstStyle>
            <a:lvl1pPr>
              <a:defRPr sz="11965"/>
            </a:lvl1pPr>
            <a:lvl2pPr>
              <a:defRPr sz="10470"/>
            </a:lvl2pPr>
            <a:lvl3pPr>
              <a:defRPr sz="8975"/>
            </a:lvl3pPr>
            <a:lvl4pPr>
              <a:defRPr sz="7480"/>
            </a:lvl4pPr>
            <a:lvl5pPr>
              <a:defRPr sz="7480"/>
            </a:lvl5pPr>
            <a:lvl6pPr>
              <a:defRPr sz="7480"/>
            </a:lvl6pPr>
            <a:lvl7pPr>
              <a:defRPr sz="7480"/>
            </a:lvl7pPr>
            <a:lvl8pPr>
              <a:defRPr sz="7480"/>
            </a:lvl8pPr>
            <a:lvl9pPr>
              <a:defRPr sz="74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780" y="14904592"/>
            <a:ext cx="11030744" cy="27612599"/>
          </a:xfrm>
        </p:spPr>
        <p:txBody>
          <a:bodyPr/>
          <a:lstStyle>
            <a:lvl1pPr marL="0" indent="0">
              <a:buNone/>
              <a:defRPr sz="5985"/>
            </a:lvl1pPr>
            <a:lvl2pPr marL="1710055" indent="0">
              <a:buNone/>
              <a:defRPr sz="5235"/>
            </a:lvl2pPr>
            <a:lvl3pPr marL="3420110" indent="0">
              <a:buNone/>
              <a:defRPr sz="4490"/>
            </a:lvl3pPr>
            <a:lvl4pPr marL="5130165" indent="0">
              <a:buNone/>
              <a:defRPr sz="3740"/>
            </a:lvl4pPr>
            <a:lvl5pPr marL="6840220" indent="0">
              <a:buNone/>
              <a:defRPr sz="3740"/>
            </a:lvl5pPr>
            <a:lvl6pPr marL="8550275" indent="0">
              <a:buNone/>
              <a:defRPr sz="3740"/>
            </a:lvl6pPr>
            <a:lvl7pPr marL="10260330" indent="0">
              <a:buNone/>
              <a:defRPr sz="3740"/>
            </a:lvl7pPr>
            <a:lvl8pPr marL="11970385" indent="0">
              <a:buNone/>
              <a:defRPr sz="3740"/>
            </a:lvl8pPr>
            <a:lvl9pPr marL="13680440" indent="0">
              <a:buNone/>
              <a:defRPr sz="37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780" y="3312132"/>
            <a:ext cx="11030744" cy="11592460"/>
          </a:xfrm>
        </p:spPr>
        <p:txBody>
          <a:bodyPr anchor="b"/>
          <a:lstStyle>
            <a:lvl1pPr>
              <a:defRPr sz="119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39920" y="7153295"/>
            <a:ext cx="17314305" cy="35306402"/>
          </a:xfrm>
        </p:spPr>
        <p:txBody>
          <a:bodyPr anchor="t"/>
          <a:lstStyle>
            <a:lvl1pPr marL="0" indent="0">
              <a:buNone/>
              <a:defRPr sz="11965"/>
            </a:lvl1pPr>
            <a:lvl2pPr marL="1710055" indent="0">
              <a:buNone/>
              <a:defRPr sz="10470"/>
            </a:lvl2pPr>
            <a:lvl3pPr marL="3420110" indent="0">
              <a:buNone/>
              <a:defRPr sz="8975"/>
            </a:lvl3pPr>
            <a:lvl4pPr marL="5130165" indent="0">
              <a:buNone/>
              <a:defRPr sz="7480"/>
            </a:lvl4pPr>
            <a:lvl5pPr marL="6840220" indent="0">
              <a:buNone/>
              <a:defRPr sz="7480"/>
            </a:lvl5pPr>
            <a:lvl6pPr marL="8550275" indent="0">
              <a:buNone/>
              <a:defRPr sz="7480"/>
            </a:lvl6pPr>
            <a:lvl7pPr marL="10260330" indent="0">
              <a:buNone/>
              <a:defRPr sz="7480"/>
            </a:lvl7pPr>
            <a:lvl8pPr marL="11970385" indent="0">
              <a:buNone/>
              <a:defRPr sz="7480"/>
            </a:lvl8pPr>
            <a:lvl9pPr marL="13680440" indent="0">
              <a:buNone/>
              <a:defRPr sz="74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780" y="14904592"/>
            <a:ext cx="11030744" cy="27612599"/>
          </a:xfrm>
        </p:spPr>
        <p:txBody>
          <a:bodyPr/>
          <a:lstStyle>
            <a:lvl1pPr marL="0" indent="0">
              <a:buNone/>
              <a:defRPr sz="5985"/>
            </a:lvl1pPr>
            <a:lvl2pPr marL="1710055" indent="0">
              <a:buNone/>
              <a:defRPr sz="5235"/>
            </a:lvl2pPr>
            <a:lvl3pPr marL="3420110" indent="0">
              <a:buNone/>
              <a:defRPr sz="4490"/>
            </a:lvl3pPr>
            <a:lvl4pPr marL="5130165" indent="0">
              <a:buNone/>
              <a:defRPr sz="3740"/>
            </a:lvl4pPr>
            <a:lvl5pPr marL="6840220" indent="0">
              <a:buNone/>
              <a:defRPr sz="3740"/>
            </a:lvl5pPr>
            <a:lvl6pPr marL="8550275" indent="0">
              <a:buNone/>
              <a:defRPr sz="3740"/>
            </a:lvl6pPr>
            <a:lvl7pPr marL="10260330" indent="0">
              <a:buNone/>
              <a:defRPr sz="3740"/>
            </a:lvl7pPr>
            <a:lvl8pPr marL="11970385" indent="0">
              <a:buNone/>
              <a:defRPr sz="3740"/>
            </a:lvl8pPr>
            <a:lvl9pPr marL="13680440" indent="0">
              <a:buNone/>
              <a:defRPr sz="374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1326" y="2645117"/>
            <a:ext cx="29498445" cy="9602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326" y="13225526"/>
            <a:ext cx="29498445" cy="31522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1326" y="46047839"/>
            <a:ext cx="7695247" cy="26451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5D58C-56F9-4A70-8DA9-6061C02EDE54}" type="datetimeFigureOut">
              <a:rPr lang="en-SG" smtClean="0"/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29114" y="46047839"/>
            <a:ext cx="11542870" cy="26451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154523" y="46047839"/>
            <a:ext cx="7695247" cy="26451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F5D5-3165-4441-A4AE-816A31ACA40F}" type="slidenum">
              <a:rPr lang="en-SG" smtClean="0"/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420110" rtl="0" eaLnBrk="1" latinLnBrk="0" hangingPunct="1">
        <a:lnSpc>
          <a:spcPct val="90000"/>
        </a:lnSpc>
        <a:spcBef>
          <a:spcPct val="0"/>
        </a:spcBef>
        <a:buNone/>
        <a:defRPr sz="164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4710" indent="-854710" algn="l" defTabSz="3420110" rtl="0" eaLnBrk="1" latinLnBrk="0" hangingPunct="1">
        <a:lnSpc>
          <a:spcPct val="90000"/>
        </a:lnSpc>
        <a:spcBef>
          <a:spcPts val="3740"/>
        </a:spcBef>
        <a:buFont typeface="Arial" panose="020B0604020202020204" pitchFamily="34" charset="0"/>
        <a:buChar char="•"/>
        <a:defRPr sz="10470" kern="1200">
          <a:solidFill>
            <a:schemeClr val="tx1"/>
          </a:solidFill>
          <a:latin typeface="+mn-lt"/>
          <a:ea typeface="+mn-ea"/>
          <a:cs typeface="+mn-cs"/>
        </a:defRPr>
      </a:lvl1pPr>
      <a:lvl2pPr marL="256540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8975" kern="1200">
          <a:solidFill>
            <a:schemeClr val="tx1"/>
          </a:solidFill>
          <a:latin typeface="+mn-lt"/>
          <a:ea typeface="+mn-ea"/>
          <a:cs typeface="+mn-cs"/>
        </a:defRPr>
      </a:lvl2pPr>
      <a:lvl3pPr marL="427482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7480" kern="1200">
          <a:solidFill>
            <a:schemeClr val="tx1"/>
          </a:solidFill>
          <a:latin typeface="+mn-lt"/>
          <a:ea typeface="+mn-ea"/>
          <a:cs typeface="+mn-cs"/>
        </a:defRPr>
      </a:lvl3pPr>
      <a:lvl4pPr marL="598551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4pPr>
      <a:lvl5pPr marL="769493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5pPr>
      <a:lvl6pPr marL="9404985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6pPr>
      <a:lvl7pPr marL="1111504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7pPr>
      <a:lvl8pPr marL="12825095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8pPr>
      <a:lvl9pPr marL="14535150" indent="-854710" algn="l" defTabSz="3420110" rtl="0" eaLnBrk="1" latinLnBrk="0" hangingPunct="1">
        <a:lnSpc>
          <a:spcPct val="90000"/>
        </a:lnSpc>
        <a:spcBef>
          <a:spcPct val="374000"/>
        </a:spcBef>
        <a:buFont typeface="Arial" panose="020B0604020202020204" pitchFamily="34" charset="0"/>
        <a:buChar char="•"/>
        <a:defRPr sz="67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1pPr>
      <a:lvl2pPr marL="1710055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2pPr>
      <a:lvl3pPr marL="3420110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3pPr>
      <a:lvl4pPr marL="5130165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4pPr>
      <a:lvl5pPr marL="6840220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5pPr>
      <a:lvl6pPr marL="8550275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6pPr>
      <a:lvl7pPr marL="10260330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7pPr>
      <a:lvl8pPr marL="11970385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8pPr>
      <a:lvl9pPr marL="13680440" algn="l" defTabSz="3420110" rtl="0" eaLnBrk="1" latinLnBrk="0" hangingPunct="1">
        <a:defRPr sz="6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2" Type="http://schemas.openxmlformats.org/officeDocument/2006/relationships/slideLayout" Target="../slideLayouts/slideLayout1.xml"/><Relationship Id="rId51" Type="http://schemas.openxmlformats.org/officeDocument/2006/relationships/image" Target="../media/image8.png"/><Relationship Id="rId50" Type="http://schemas.openxmlformats.org/officeDocument/2006/relationships/tags" Target="../tags/tag43.xml"/><Relationship Id="rId5" Type="http://schemas.openxmlformats.org/officeDocument/2006/relationships/image" Target="../media/image2.png"/><Relationship Id="rId49" Type="http://schemas.openxmlformats.org/officeDocument/2006/relationships/tags" Target="../tags/tag42.xml"/><Relationship Id="rId48" Type="http://schemas.openxmlformats.org/officeDocument/2006/relationships/tags" Target="../tags/tag41.xml"/><Relationship Id="rId47" Type="http://schemas.openxmlformats.org/officeDocument/2006/relationships/tags" Target="../tags/tag40.xml"/><Relationship Id="rId46" Type="http://schemas.openxmlformats.org/officeDocument/2006/relationships/tags" Target="../tags/tag39.xml"/><Relationship Id="rId45" Type="http://schemas.openxmlformats.org/officeDocument/2006/relationships/tags" Target="../tags/tag38.xml"/><Relationship Id="rId44" Type="http://schemas.openxmlformats.org/officeDocument/2006/relationships/tags" Target="../tags/tag37.xml"/><Relationship Id="rId43" Type="http://schemas.openxmlformats.org/officeDocument/2006/relationships/tags" Target="../tags/tag36.xml"/><Relationship Id="rId42" Type="http://schemas.openxmlformats.org/officeDocument/2006/relationships/image" Target="../media/image7.png"/><Relationship Id="rId41" Type="http://schemas.openxmlformats.org/officeDocument/2006/relationships/tags" Target="../tags/tag35.xml"/><Relationship Id="rId40" Type="http://schemas.openxmlformats.org/officeDocument/2006/relationships/tags" Target="../tags/tag34.xml"/><Relationship Id="rId4" Type="http://schemas.openxmlformats.org/officeDocument/2006/relationships/tags" Target="../tags/tag3.xml"/><Relationship Id="rId39" Type="http://schemas.openxmlformats.org/officeDocument/2006/relationships/tags" Target="../tags/tag33.xml"/><Relationship Id="rId38" Type="http://schemas.openxmlformats.org/officeDocument/2006/relationships/tags" Target="../tags/tag32.xml"/><Relationship Id="rId37" Type="http://schemas.openxmlformats.org/officeDocument/2006/relationships/tags" Target="../tags/tag31.xml"/><Relationship Id="rId36" Type="http://schemas.openxmlformats.org/officeDocument/2006/relationships/tags" Target="../tags/tag30.xml"/><Relationship Id="rId35" Type="http://schemas.openxmlformats.org/officeDocument/2006/relationships/tags" Target="../tags/tag29.xml"/><Relationship Id="rId34" Type="http://schemas.openxmlformats.org/officeDocument/2006/relationships/tags" Target="../tags/tag28.xml"/><Relationship Id="rId33" Type="http://schemas.openxmlformats.org/officeDocument/2006/relationships/tags" Target="../tags/tag27.xml"/><Relationship Id="rId32" Type="http://schemas.openxmlformats.org/officeDocument/2006/relationships/tags" Target="../tags/tag26.xml"/><Relationship Id="rId31" Type="http://schemas.openxmlformats.org/officeDocument/2006/relationships/tags" Target="../tags/tag25.xml"/><Relationship Id="rId30" Type="http://schemas.openxmlformats.org/officeDocument/2006/relationships/tags" Target="../tags/tag24.xml"/><Relationship Id="rId3" Type="http://schemas.openxmlformats.org/officeDocument/2006/relationships/tags" Target="../tags/tag2.xml"/><Relationship Id="rId29" Type="http://schemas.openxmlformats.org/officeDocument/2006/relationships/image" Target="../media/image6.png"/><Relationship Id="rId28" Type="http://schemas.openxmlformats.org/officeDocument/2006/relationships/tags" Target="../tags/tag23.xml"/><Relationship Id="rId27" Type="http://schemas.openxmlformats.org/officeDocument/2006/relationships/tags" Target="../tags/tag22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image" Target="../media/image5.png"/><Relationship Id="rId13" Type="http://schemas.openxmlformats.org/officeDocument/2006/relationships/tags" Target="../tags/tag9.xml"/><Relationship Id="rId12" Type="http://schemas.openxmlformats.org/officeDocument/2006/relationships/image" Target="../media/image4.pn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qrcode_59492354_21952ee3e2a6793d7d861ddc576cc2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82310" y="45595540"/>
            <a:ext cx="2732400" cy="2732400"/>
          </a:xfrm>
          <a:prstGeom prst="rect">
            <a:avLst/>
          </a:prstGeom>
        </p:spPr>
      </p:pic>
      <p:sp>
        <p:nvSpPr>
          <p:cNvPr id="90" name="Rectangle 1352"/>
          <p:cNvSpPr/>
          <p:nvPr>
            <p:custDataLst>
              <p:tags r:id="rId2"/>
            </p:custDataLst>
          </p:nvPr>
        </p:nvSpPr>
        <p:spPr>
          <a:xfrm>
            <a:off x="-21506" y="16507"/>
            <a:ext cx="34221756" cy="808998"/>
          </a:xfrm>
          <a:prstGeom prst="rect">
            <a:avLst/>
          </a:prstGeom>
          <a:solidFill>
            <a:srgbClr val="E86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sz="144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 Box 14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9323214" y="3668567"/>
                <a:ext cx="21567666" cy="382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19181" tIns="219181" rIns="219181" bIns="219181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sz="4000" b="1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Guankun Wang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40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sz="40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, Tian-Ao Ren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40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en-US" sz="40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, </a:t>
                </a:r>
                <a:r>
                  <a:rPr lang="en-US" altLang="en-US" sz="4000" i="1"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Jiewen Lai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40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4000" i="1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sz="4000" i="1" dirty="0"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, Long Bai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40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4000" i="1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sz="4000" i="1" dirty="0"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, </a:t>
                </a:r>
                <a:r>
                  <a:rPr lang="en-US" altLang="en-US" sz="40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Hongliang Ren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40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3</m:t>
                        </m:r>
                        <m:r>
                          <a:rPr lang="en-SG" altLang="en-US" sz="40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40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(Senior Member, IEEE)</a:t>
                </a:r>
                <a:endParaRPr lang="en-US" altLang="en-US" sz="40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  <a:p>
                <a:pPr algn="ctr"/>
                <a:r>
                  <a:rPr lang="en-GB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36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Dept. of Electronic Engineering, The Chinese University of  Hong Kong</a:t>
                </a:r>
                <a:endParaRPr lang="en-GB" altLang="en-US" sz="36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36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</a:t>
                </a:r>
                <a:r>
                  <a:rPr lang="en-US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College of Mechanical and Electrical Engineering, Beijing University of Chemical Technology</a:t>
                </a:r>
                <a:endParaRPr lang="en-US" altLang="en-US" sz="36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  <a:p>
                <a:pPr algn="ctr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36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Dept. of Biomedical Engineering, National University of Singapore</a:t>
                </a:r>
                <a:endParaRPr lang="en-GB" altLang="en-US" sz="36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  <a:p>
                <a:pPr algn="ctr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36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altLang="en-US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en-SG" sz="36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Times New Roman" panose="02020603050405020304" pitchFamily="18" charset="0"/>
                            <a:sym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altLang="en-US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 Shenzhen Research Institute</a:t>
                </a:r>
                <a:r>
                  <a:rPr lang="en-US" altLang="en-GB" sz="36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, The Chinese University of Hong Kong</a:t>
                </a:r>
                <a:endParaRPr lang="en-US" altLang="en-GB" sz="36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  <a:p>
                <a:pPr algn="ctr" eaLnBrk="1" hangingPunct="1"/>
                <a:r>
                  <a:rPr lang="en-GB" altLang="en-US" sz="2800" i="1" dirty="0">
                    <a:latin typeface="+mn-lt"/>
                    <a:ea typeface="MS PGothic" panose="020B0600070205080204" pitchFamily="34" charset="-128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[* Corresponding author]</a:t>
                </a:r>
                <a:endParaRPr lang="en-GB" altLang="en-US" sz="2800" i="1" dirty="0">
                  <a:latin typeface="+mn-lt"/>
                  <a:ea typeface="MS PGothic" panose="020B0600070205080204" pitchFamily="34" charset="-128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9323214" y="3668567"/>
                <a:ext cx="21567666" cy="3820160"/>
              </a:xfrm>
              <a:prstGeom prst="rect">
                <a:avLst/>
              </a:prstGeom>
              <a:blipFill rotWithShape="1">
                <a:blip r:embed="rId5"/>
                <a:stretch>
                  <a:fillRect l="-1" t="-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18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51198" y="1185176"/>
            <a:ext cx="28821662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200" b="1" dirty="0">
                <a:latin typeface="+mn-lt"/>
                <a:cs typeface="Times New Roman" panose="02020603050405020304" pitchFamily="18" charset="0"/>
                <a:sym typeface="Times New Roman" panose="02020603050405020304" pitchFamily="18" charset="0"/>
              </a:rPr>
              <a:t>Domain Adaptive Sim-to-Real Segmentation of Oropharyngeal Organs</a:t>
            </a:r>
            <a:endParaRPr lang="en-US" altLang="en-US" sz="7200" b="1" dirty="0">
              <a:latin typeface="+mn-lt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7200" b="1" dirty="0">
                <a:latin typeface="+mn-lt"/>
                <a:cs typeface="Times New Roman" panose="02020603050405020304" pitchFamily="18" charset="0"/>
                <a:sym typeface="Times New Roman" panose="02020603050405020304" pitchFamily="18" charset="0"/>
              </a:rPr>
              <a:t>Towards Robot-assisted Intubation</a:t>
            </a:r>
            <a:endParaRPr lang="en-US" altLang="en-US" sz="7200" b="1" dirty="0">
              <a:latin typeface="+mn-lt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3" name="Rectangle 1354"/>
          <p:cNvSpPr/>
          <p:nvPr>
            <p:custDataLst>
              <p:tags r:id="rId7"/>
            </p:custDataLst>
          </p:nvPr>
        </p:nvSpPr>
        <p:spPr>
          <a:xfrm>
            <a:off x="28841296" y="49706591"/>
            <a:ext cx="5358741" cy="332328"/>
          </a:xfrm>
          <a:prstGeom prst="rect">
            <a:avLst/>
          </a:prstGeom>
          <a:solidFill>
            <a:srgbClr val="E86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sz="1440"/>
          </a:p>
        </p:txBody>
      </p:sp>
      <p:pic>
        <p:nvPicPr>
          <p:cNvPr id="94" name="图片 93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10321" r="12442" b="10833"/>
          <a:stretch>
            <a:fillRect/>
          </a:stretch>
        </p:blipFill>
        <p:spPr>
          <a:xfrm>
            <a:off x="127720" y="825505"/>
            <a:ext cx="5391838" cy="5394378"/>
          </a:xfrm>
          <a:prstGeom prst="rect">
            <a:avLst/>
          </a:prstGeom>
        </p:spPr>
      </p:pic>
      <p:sp>
        <p:nvSpPr>
          <p:cNvPr id="95" name="Rectangle 1354"/>
          <p:cNvSpPr/>
          <p:nvPr>
            <p:custDataLst>
              <p:tags r:id="rId10"/>
            </p:custDataLst>
          </p:nvPr>
        </p:nvSpPr>
        <p:spPr>
          <a:xfrm>
            <a:off x="-14805" y="49701571"/>
            <a:ext cx="28856102" cy="332328"/>
          </a:xfrm>
          <a:prstGeom prst="rect">
            <a:avLst/>
          </a:prstGeom>
          <a:solidFill>
            <a:srgbClr val="FAD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SG" sz="1440"/>
          </a:p>
        </p:txBody>
      </p:sp>
      <p:pic>
        <p:nvPicPr>
          <p:cNvPr id="97" name="图片 9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09205" y="7895029"/>
            <a:ext cx="10725890" cy="5796972"/>
          </a:xfrm>
          <a:prstGeom prst="rect">
            <a:avLst/>
          </a:prstGeom>
        </p:spPr>
      </p:pic>
      <p:pic>
        <p:nvPicPr>
          <p:cNvPr id="99" name="图片 98" descr="fig2 (1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665" t="11113" r="55669" b="47612"/>
          <a:stretch>
            <a:fillRect/>
          </a:stretch>
        </p:blipFill>
        <p:spPr>
          <a:xfrm>
            <a:off x="266787" y="17075303"/>
            <a:ext cx="10250350" cy="7560074"/>
          </a:xfrm>
          <a:prstGeom prst="rect">
            <a:avLst/>
          </a:prstGeom>
        </p:spPr>
      </p:pic>
      <p:sp>
        <p:nvSpPr>
          <p:cNvPr id="100" name="文本框 99"/>
          <p:cNvSpPr txBox="1"/>
          <p:nvPr>
            <p:custDataLst>
              <p:tags r:id="rId15"/>
            </p:custDataLst>
          </p:nvPr>
        </p:nvSpPr>
        <p:spPr>
          <a:xfrm>
            <a:off x="266703" y="16209726"/>
            <a:ext cx="1023503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(a) A flexible robotic endoscope guides the next step’s tracheal intubation</a:t>
            </a:r>
            <a:endParaRPr lang="en-US" altLang="zh-CN" sz="3600"/>
          </a:p>
        </p:txBody>
      </p: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10727245" y="17094352"/>
            <a:ext cx="5274362" cy="7521649"/>
            <a:chOff x="12264" y="46732"/>
            <a:chExt cx="5136" cy="7362"/>
          </a:xfrm>
        </p:grpSpPr>
        <p:pic>
          <p:nvPicPr>
            <p:cNvPr id="102" name="图片 101" descr="fig2 (1)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4"/>
            <a:srcRect l="44986" t="3837" r="30091" b="50373"/>
            <a:stretch>
              <a:fillRect/>
            </a:stretch>
          </p:blipFill>
          <p:spPr>
            <a:xfrm>
              <a:off x="12264" y="46732"/>
              <a:ext cx="5137" cy="7363"/>
            </a:xfrm>
            <a:prstGeom prst="rect">
              <a:avLst/>
            </a:prstGeom>
          </p:spPr>
        </p:pic>
        <p:sp>
          <p:nvSpPr>
            <p:cNvPr id="103" name="矩形 102"/>
            <p:cNvSpPr/>
            <p:nvPr>
              <p:custDataLst>
                <p:tags r:id="rId17"/>
              </p:custDataLst>
            </p:nvPr>
          </p:nvSpPr>
          <p:spPr>
            <a:xfrm>
              <a:off x="12537" y="46992"/>
              <a:ext cx="818" cy="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>
            <a:grpSpLocks noChangeAspect="1"/>
          </p:cNvGrpSpPr>
          <p:nvPr/>
        </p:nvGrpSpPr>
        <p:grpSpPr>
          <a:xfrm>
            <a:off x="16519137" y="17093717"/>
            <a:ext cx="4681901" cy="7523554"/>
            <a:chOff x="21901" y="48188"/>
            <a:chExt cx="4968" cy="8022"/>
          </a:xfrm>
        </p:grpSpPr>
        <p:pic>
          <p:nvPicPr>
            <p:cNvPr id="106" name="图片 105" descr="fig2 (1)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4"/>
            <a:srcRect l="75896" b="50106"/>
            <a:stretch>
              <a:fillRect/>
            </a:stretch>
          </p:blipFill>
          <p:spPr>
            <a:xfrm>
              <a:off x="21901" y="48188"/>
              <a:ext cx="4968" cy="8023"/>
            </a:xfrm>
            <a:prstGeom prst="rect">
              <a:avLst/>
            </a:prstGeom>
          </p:spPr>
        </p:pic>
        <p:sp>
          <p:nvSpPr>
            <p:cNvPr id="107" name="矩形 106"/>
            <p:cNvSpPr/>
            <p:nvPr>
              <p:custDataLst>
                <p:tags r:id="rId19"/>
              </p:custDataLst>
            </p:nvPr>
          </p:nvSpPr>
          <p:spPr>
            <a:xfrm>
              <a:off x="22239" y="48943"/>
              <a:ext cx="834" cy="1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>
            <a:grpSpLocks noChangeAspect="1"/>
          </p:cNvGrpSpPr>
          <p:nvPr/>
        </p:nvGrpSpPr>
        <p:grpSpPr>
          <a:xfrm>
            <a:off x="21984636" y="17061332"/>
            <a:ext cx="11650460" cy="7593405"/>
            <a:chOff x="11500" y="48120"/>
            <a:chExt cx="20160" cy="13082"/>
          </a:xfrm>
        </p:grpSpPr>
        <p:pic>
          <p:nvPicPr>
            <p:cNvPr id="110" name="图片 109" descr="fig2 (1)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4"/>
            <a:srcRect l="38562" t="51374" r="2978"/>
            <a:stretch>
              <a:fillRect/>
            </a:stretch>
          </p:blipFill>
          <p:spPr>
            <a:xfrm>
              <a:off x="11500" y="48120"/>
              <a:ext cx="20160" cy="13083"/>
            </a:xfrm>
            <a:prstGeom prst="rect">
              <a:avLst/>
            </a:prstGeom>
          </p:spPr>
        </p:pic>
        <p:sp>
          <p:nvSpPr>
            <p:cNvPr id="111" name="矩形 110"/>
            <p:cNvSpPr/>
            <p:nvPr>
              <p:custDataLst>
                <p:tags r:id="rId21"/>
              </p:custDataLst>
            </p:nvPr>
          </p:nvSpPr>
          <p:spPr>
            <a:xfrm>
              <a:off x="11500" y="48720"/>
              <a:ext cx="763" cy="1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>
            <p:custDataLst>
              <p:tags r:id="rId22"/>
            </p:custDataLst>
          </p:nvPr>
        </p:nvSpPr>
        <p:spPr>
          <a:xfrm>
            <a:off x="127720" y="7396548"/>
            <a:ext cx="11586959" cy="6768067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3" name="矩形 112"/>
          <p:cNvSpPr/>
          <p:nvPr>
            <p:custDataLst>
              <p:tags r:id="rId23"/>
            </p:custDataLst>
          </p:nvPr>
        </p:nvSpPr>
        <p:spPr>
          <a:xfrm>
            <a:off x="125814" y="14478704"/>
            <a:ext cx="33946465" cy="10537825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矩形 115"/>
          <p:cNvSpPr/>
          <p:nvPr>
            <p:custDataLst>
              <p:tags r:id="rId24"/>
            </p:custDataLst>
          </p:nvPr>
        </p:nvSpPr>
        <p:spPr>
          <a:xfrm>
            <a:off x="127720" y="25362767"/>
            <a:ext cx="33946163" cy="13918701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>
            <p:custDataLst>
              <p:tags r:id="rId25"/>
            </p:custDataLst>
          </p:nvPr>
        </p:nvSpPr>
        <p:spPr>
          <a:xfrm>
            <a:off x="10439585" y="25385626"/>
            <a:ext cx="13299570" cy="120841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Flow </a:t>
            </a:r>
            <a:r>
              <a:rPr lang="en-US" altLang="zh-CN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hart of</a:t>
            </a:r>
            <a:r>
              <a:rPr lang="en-US" altLang="zh-CN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IoU-Ranking Blend</a:t>
            </a:r>
            <a:endParaRPr lang="zh-CN" altLang="en-US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8" name="文本框 117"/>
          <p:cNvSpPr txBox="1"/>
          <p:nvPr>
            <p:custDataLst>
              <p:tags r:id="rId26"/>
            </p:custDataLst>
          </p:nvPr>
        </p:nvSpPr>
        <p:spPr>
          <a:xfrm>
            <a:off x="3415064" y="39967203"/>
            <a:ext cx="74759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Quantitative  Analysis</a:t>
            </a:r>
            <a:endParaRPr lang="zh-CN" altLang="en-US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矩形 118"/>
          <p:cNvSpPr/>
          <p:nvPr>
            <p:custDataLst>
              <p:tags r:id="rId27"/>
            </p:custDataLst>
          </p:nvPr>
        </p:nvSpPr>
        <p:spPr>
          <a:xfrm>
            <a:off x="127635" y="39606855"/>
            <a:ext cx="14253210" cy="9820910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0" name="图片 11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558249" y="41038849"/>
            <a:ext cx="13189585" cy="8007985"/>
          </a:xfrm>
          <a:prstGeom prst="rect">
            <a:avLst/>
          </a:prstGeom>
        </p:spPr>
      </p:pic>
      <p:sp>
        <p:nvSpPr>
          <p:cNvPr id="122" name="矩形 121"/>
          <p:cNvSpPr/>
          <p:nvPr>
            <p:custDataLst>
              <p:tags r:id="rId30"/>
            </p:custDataLst>
          </p:nvPr>
        </p:nvSpPr>
        <p:spPr>
          <a:xfrm>
            <a:off x="14763115" y="39606855"/>
            <a:ext cx="19308445" cy="4820920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文本框 122"/>
          <p:cNvSpPr txBox="1"/>
          <p:nvPr>
            <p:custDataLst>
              <p:tags r:id="rId31"/>
            </p:custDataLst>
          </p:nvPr>
        </p:nvSpPr>
        <p:spPr>
          <a:xfrm>
            <a:off x="15256510" y="39784020"/>
            <a:ext cx="18378805" cy="46736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Conclusion</a:t>
            </a:r>
            <a:endParaRPr lang="zh-CN" altLang="en-US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sz="3600"/>
              <a:t>An image segmentation method targeting </a:t>
            </a:r>
            <a:r>
              <a:rPr sz="3600" b="1"/>
              <a:t>oropharyngeal organs</a:t>
            </a:r>
            <a:r>
              <a:rPr sz="3600"/>
              <a:t> with </a:t>
            </a:r>
            <a:r>
              <a:rPr sz="3600" b="1"/>
              <a:t>Sim-to-Real</a:t>
            </a:r>
            <a:r>
              <a:rPr sz="3600"/>
              <a:t>.</a:t>
            </a: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The </a:t>
            </a:r>
            <a:r>
              <a:rPr sz="3600">
                <a:sym typeface="+mn-ea"/>
              </a:rPr>
              <a:t>dataset of oropharynx model with style transfer </a:t>
            </a:r>
            <a:r>
              <a:rPr sz="3600" b="1">
                <a:sym typeface="+mn-ea"/>
              </a:rPr>
              <a:t>EISOST</a:t>
            </a:r>
            <a:r>
              <a:rPr lang="en-US" sz="3600">
                <a:sym typeface="+mn-ea"/>
              </a:rPr>
              <a:t> is released</a:t>
            </a:r>
            <a:r>
              <a:rPr sz="3600">
                <a:sym typeface="+mn-ea"/>
              </a:rPr>
              <a:t>.</a:t>
            </a: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sz="3600" b="1"/>
              <a:t>IoU-Ranking Blend (IRB)</a:t>
            </a:r>
            <a:r>
              <a:rPr sz="3600"/>
              <a:t> is introduced to domain adaptive segmentation models. </a:t>
            </a: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sz="3600"/>
              <a:t>Style-transfer is employed to further reduce the difference between datasets</a:t>
            </a:r>
            <a:r>
              <a:rPr lang="en-US" sz="3600"/>
              <a:t> </a:t>
            </a:r>
            <a:r>
              <a:rPr lang="en-US" sz="3600">
                <a:sym typeface="+mn-ea"/>
              </a:rPr>
              <a:t>from </a:t>
            </a:r>
            <a:r>
              <a:rPr lang="en-US" sz="3600" b="1">
                <a:sym typeface="+mn-ea"/>
              </a:rPr>
              <a:t>image style</a:t>
            </a:r>
            <a:r>
              <a:rPr sz="3600"/>
              <a:t>.</a:t>
            </a: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>
                <a:sym typeface="+mn-ea"/>
              </a:rPr>
              <a:t>T</a:t>
            </a:r>
            <a:r>
              <a:rPr sz="3600">
                <a:sym typeface="+mn-ea"/>
              </a:rPr>
              <a:t>he </a:t>
            </a:r>
            <a:r>
              <a:rPr sz="3600" b="1">
                <a:sym typeface="+mn-ea"/>
              </a:rPr>
              <a:t>domain adaptive </a:t>
            </a:r>
            <a:r>
              <a:rPr sz="3600">
                <a:sym typeface="+mn-ea"/>
              </a:rPr>
              <a:t>segmentation models</a:t>
            </a:r>
            <a:r>
              <a:rPr lang="en-US" sz="3600">
                <a:sym typeface="+mn-ea"/>
              </a:rPr>
              <a:t>’ performance is improved with our method.</a:t>
            </a: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sz="3600"/>
              <a:t>Possible future works include</a:t>
            </a:r>
            <a:r>
              <a:rPr lang="en-US" sz="3600"/>
              <a:t> introducing our model into the assisted intubation robot.</a:t>
            </a:r>
            <a:endParaRPr lang="en-US"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sz="3600"/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sz="3600"/>
          </a:p>
        </p:txBody>
      </p:sp>
      <p:sp>
        <p:nvSpPr>
          <p:cNvPr id="124" name="矩形 123"/>
          <p:cNvSpPr/>
          <p:nvPr>
            <p:custDataLst>
              <p:tags r:id="rId32"/>
            </p:custDataLst>
          </p:nvPr>
        </p:nvSpPr>
        <p:spPr>
          <a:xfrm>
            <a:off x="14763115" y="44757975"/>
            <a:ext cx="13218795" cy="4646295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文本框 126"/>
          <p:cNvSpPr txBox="1"/>
          <p:nvPr>
            <p:custDataLst>
              <p:tags r:id="rId33"/>
            </p:custDataLst>
          </p:nvPr>
        </p:nvSpPr>
        <p:spPr>
          <a:xfrm>
            <a:off x="15256510" y="44752260"/>
            <a:ext cx="12263755" cy="46755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buClrTx/>
              <a:buSzTx/>
              <a:buFontTx/>
            </a:pPr>
            <a:r>
              <a:rPr lang="en-US" altLang="zh-CN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r>
              <a:rPr lang="en-US" altLang="zh-CN" sz="3200"/>
              <a:t>[1] Yang, Y., &amp; Soatto, S. (2020). Fda: Fourier domain adaptation for semantic segmentation. In Proceedings of the IEEE/CVF Conference on Computer Vision and Pattern Recognition (pp. 4085-4095).</a:t>
            </a:r>
            <a:endParaRPr lang="en-US" altLang="zh-CN" sz="3200"/>
          </a:p>
          <a:p>
            <a:pPr algn="just"/>
            <a:r>
              <a:rPr lang="en-US" altLang="zh-CN" sz="3200"/>
              <a:t>[2] An, J., Huang, S., Song, Y., Dou, D., Liu, W., &amp; Luo, J. (2021). Artflow: Unbiased image style transfer via reversible neural flows. In Proceedings of the IEEE/CVF Conference on Computer Vision and Pattern Recognition (pp. 862-871).</a:t>
            </a:r>
            <a:endParaRPr lang="en-US" altLang="zh-CN" sz="3200"/>
          </a:p>
        </p:txBody>
      </p:sp>
      <p:sp>
        <p:nvSpPr>
          <p:cNvPr id="2" name="文本框 1"/>
          <p:cNvSpPr txBox="1"/>
          <p:nvPr>
            <p:custDataLst>
              <p:tags r:id="rId34"/>
            </p:custDataLst>
          </p:nvPr>
        </p:nvSpPr>
        <p:spPr>
          <a:xfrm>
            <a:off x="12037263" y="7416868"/>
            <a:ext cx="10871307" cy="669550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 fontAlgn="ctr">
              <a:lnSpc>
                <a:spcPct val="135000"/>
              </a:lnSpc>
              <a:buClrTx/>
              <a:buSzTx/>
              <a:buFontTx/>
            </a:pP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Contributions</a:t>
            </a:r>
            <a:endParaRPr lang="zh-CN" altLang="en-US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An image segmentation method targeting domain adaptive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Sim-to-Real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 transfer;</a:t>
            </a:r>
            <a:endParaRPr lang="en-GB" altLang="en-US" sz="3600" dirty="0">
              <a:ea typeface="MS PGothic" panose="020B0600070205080204" pitchFamily="34" charset="-128"/>
              <a:cs typeface="Times New Roman" panose="02020603050405020304" pitchFamily="18" charset="0"/>
              <a:sym typeface="+mn-ea"/>
            </a:endParaRPr>
          </a:p>
          <a:p>
            <a:pPr marL="571500" indent="-571500" algn="l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IoU-Ranking Blend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 approach aiming at reducing the domain gap between datasets.</a:t>
            </a:r>
            <a:endParaRPr lang="en-GB" altLang="en-US" sz="3600" dirty="0">
              <a:ea typeface="MS PGothic" panose="020B0600070205080204" pitchFamily="34" charset="-128"/>
              <a:cs typeface="Times New Roman" panose="02020603050405020304" pitchFamily="18" charset="0"/>
              <a:sym typeface="+mn-ea"/>
            </a:endParaRPr>
          </a:p>
          <a:p>
            <a:pPr marL="571500" indent="-571500" algn="l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A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style-transfer-based 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 strategy to improve the network's training stability.</a:t>
            </a:r>
            <a:endParaRPr lang="en-GB" altLang="en-US" sz="3600" dirty="0">
              <a:ea typeface="MS PGothic" panose="020B0600070205080204" pitchFamily="34" charset="-128"/>
              <a:cs typeface="Times New Roman" panose="02020603050405020304" pitchFamily="18" charset="0"/>
              <a:sym typeface="+mn-ea"/>
            </a:endParaRPr>
          </a:p>
          <a:p>
            <a:pPr marL="571500" indent="-571500" algn="l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An open-sourced dataset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EISOST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  <a:sym typeface="+mn-ea"/>
              </a:rPr>
              <a:t>.</a:t>
            </a:r>
            <a:endParaRPr lang="en-GB" altLang="en-US" sz="3600" dirty="0">
              <a:ea typeface="MS PGothic" panose="020B0600070205080204" pitchFamily="34" charset="-128"/>
              <a:cs typeface="Times New Roman" panose="02020603050405020304" pitchFamily="18" charset="0"/>
              <a:sym typeface="+mn-ea"/>
            </a:endParaRPr>
          </a:p>
          <a:p>
            <a:pPr algn="just" fontAlgn="ctr"/>
            <a:endParaRPr lang="zh-CN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5"/>
            </p:custDataLst>
          </p:nvPr>
        </p:nvSpPr>
        <p:spPr>
          <a:xfrm>
            <a:off x="125814" y="7416234"/>
            <a:ext cx="11520170" cy="672020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 fontAlgn="ctr">
              <a:lnSpc>
                <a:spcPct val="135000"/>
              </a:lnSpc>
            </a:pPr>
            <a:r>
              <a:rPr lang="zh-CN" altLang="en-US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4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</a:rPr>
              <a:t>Robot-assisted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t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ransoral tracheal intubation makes intubation more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</a:rPr>
              <a:t>effective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US" altLang="en-GB" sz="36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I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t is challenging to obtain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sz="3600" b="1" dirty="0">
                <a:ea typeface="MS PGothic" panose="020B0600070205080204" pitchFamily="34" charset="-128"/>
                <a:cs typeface="Times New Roman" panose="02020603050405020304" pitchFamily="18" charset="0"/>
              </a:rPr>
              <a:t>real datasets of oropharyngeal organs </a:t>
            </a:r>
            <a:r>
              <a:rPr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due to patient privacy and</a:t>
            </a:r>
            <a:r>
              <a:rPr 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 licensing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US" altLang="en-GB" sz="36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35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Segmentation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 performance will decline rapidly when the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</a:rPr>
              <a:t>differences 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between datasets </a:t>
            </a:r>
            <a:r>
              <a:rPr lang="en-GB" altLang="en-US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become </a:t>
            </a:r>
            <a:r>
              <a:rPr lang="en-GB" altLang="en-US" sz="3600" b="1" dirty="0">
                <a:ea typeface="MS PGothic" panose="020B0600070205080204" pitchFamily="34" charset="-128"/>
                <a:cs typeface="Times New Roman" panose="02020603050405020304" pitchFamily="18" charset="0"/>
              </a:rPr>
              <a:t>significant</a:t>
            </a:r>
            <a:r>
              <a:rPr lang="en-US" altLang="en-GB" sz="3600" dirty="0"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en-GB" altLang="en-US" sz="36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algn="just" fontAlgn="ctr"/>
            <a:endParaRPr lang="zh-CN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6"/>
            </p:custDataLst>
          </p:nvPr>
        </p:nvSpPr>
        <p:spPr>
          <a:xfrm>
            <a:off x="12037898" y="7395913"/>
            <a:ext cx="22034082" cy="6767897"/>
          </a:xfrm>
          <a:prstGeom prst="rect">
            <a:avLst/>
          </a:prstGeom>
          <a:noFill/>
          <a:ln>
            <a:solidFill>
              <a:srgbClr val="E86A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7"/>
            </p:custDataLst>
          </p:nvPr>
        </p:nvSpPr>
        <p:spPr>
          <a:xfrm>
            <a:off x="11465673" y="16389728"/>
            <a:ext cx="38722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/>
              <a:t>(b) SOFA phantom </a:t>
            </a:r>
            <a:endParaRPr lang="en-US" altLang="zh-CN" sz="3600"/>
          </a:p>
        </p:txBody>
      </p:sp>
      <p:sp>
        <p:nvSpPr>
          <p:cNvPr id="6" name="文本框 5"/>
          <p:cNvSpPr txBox="1"/>
          <p:nvPr>
            <p:custDataLst>
              <p:tags r:id="rId38"/>
            </p:custDataLst>
          </p:nvPr>
        </p:nvSpPr>
        <p:spPr>
          <a:xfrm>
            <a:off x="17109609" y="16389728"/>
            <a:ext cx="361445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/>
              <a:t>(c) Real phantom </a:t>
            </a:r>
            <a:endParaRPr lang="en-US" altLang="zh-CN" sz="3600"/>
          </a:p>
        </p:txBody>
      </p:sp>
      <p:sp>
        <p:nvSpPr>
          <p:cNvPr id="7" name="文本框 6"/>
          <p:cNvSpPr txBox="1"/>
          <p:nvPr>
            <p:custDataLst>
              <p:tags r:id="rId39"/>
            </p:custDataLst>
          </p:nvPr>
        </p:nvSpPr>
        <p:spPr>
          <a:xfrm>
            <a:off x="26263224" y="16389728"/>
            <a:ext cx="4018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/>
              <a:t>(d) Dataset example </a:t>
            </a:r>
            <a:endParaRPr lang="en-US" altLang="zh-CN" sz="3600"/>
          </a:p>
        </p:txBody>
      </p:sp>
      <p:sp>
        <p:nvSpPr>
          <p:cNvPr id="9" name="文本框 8"/>
          <p:cNvSpPr txBox="1"/>
          <p:nvPr>
            <p:custDataLst>
              <p:tags r:id="rId40"/>
            </p:custDataLst>
          </p:nvPr>
        </p:nvSpPr>
        <p:spPr>
          <a:xfrm>
            <a:off x="10439585" y="14572846"/>
            <a:ext cx="13299570" cy="120841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altLang="zh-CN" sz="5400" b="1">
                <a:solidFill>
                  <a:srgbClr val="E86A5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Dataset Composition</a:t>
            </a:r>
            <a:endParaRPr lang="en-US" altLang="zh-CN" sz="5400" b="1">
              <a:solidFill>
                <a:srgbClr val="E86A5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51230" y="26479500"/>
            <a:ext cx="33120330" cy="12644120"/>
            <a:chOff x="1498" y="41700"/>
            <a:chExt cx="52158" cy="19912"/>
          </a:xfrm>
        </p:grpSpPr>
        <p:pic>
          <p:nvPicPr>
            <p:cNvPr id="115" name="图片 114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2"/>
            <a:stretch>
              <a:fillRect/>
            </a:stretch>
          </p:blipFill>
          <p:spPr>
            <a:xfrm>
              <a:off x="1498" y="41820"/>
              <a:ext cx="51024" cy="19793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H="1">
              <a:off x="24607" y="42509"/>
              <a:ext cx="1909" cy="4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6516" y="41908"/>
              <a:ext cx="956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/>
                <a:t>The number of blended images</a:t>
              </a:r>
              <a:endParaRPr lang="en-US" altLang="zh-CN" sz="3600"/>
            </a:p>
          </p:txBody>
        </p:sp>
        <p:cxnSp>
          <p:nvCxnSpPr>
            <p:cNvPr id="11" name="直接箭头连接符 10"/>
            <p:cNvCxnSpPr/>
            <p:nvPr>
              <p:custDataLst>
                <p:tags r:id="rId43"/>
              </p:custDataLst>
            </p:nvPr>
          </p:nvCxnSpPr>
          <p:spPr>
            <a:xfrm flipH="1">
              <a:off x="47307" y="42482"/>
              <a:ext cx="1909" cy="4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>
              <p:custDataLst>
                <p:tags r:id="rId44"/>
              </p:custDataLst>
            </p:nvPr>
          </p:nvSpPr>
          <p:spPr>
            <a:xfrm>
              <a:off x="49216" y="41971"/>
              <a:ext cx="444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/>
                <a:t>Three classes</a:t>
              </a:r>
              <a:endParaRPr lang="en-US" altLang="zh-CN" sz="3600"/>
            </a:p>
          </p:txBody>
        </p:sp>
        <p:cxnSp>
          <p:nvCxnSpPr>
            <p:cNvPr id="13" name="直接箭头连接符 12"/>
            <p:cNvCxnSpPr/>
            <p:nvPr>
              <p:custDataLst>
                <p:tags r:id="rId45"/>
              </p:custDataLst>
            </p:nvPr>
          </p:nvCxnSpPr>
          <p:spPr>
            <a:xfrm flipH="1">
              <a:off x="7811" y="42768"/>
              <a:ext cx="727" cy="354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>
              <p:custDataLst>
                <p:tags r:id="rId46"/>
              </p:custDataLst>
            </p:nvPr>
          </p:nvSpPr>
          <p:spPr>
            <a:xfrm>
              <a:off x="7811" y="41700"/>
              <a:ext cx="47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/>
                <a:t>Blend images</a:t>
              </a:r>
              <a:endParaRPr lang="en-US" altLang="zh-CN" sz="3600"/>
            </a:p>
          </p:txBody>
        </p:sp>
        <p:cxnSp>
          <p:nvCxnSpPr>
            <p:cNvPr id="15" name="直接箭头连接符 14"/>
            <p:cNvCxnSpPr/>
            <p:nvPr>
              <p:custDataLst>
                <p:tags r:id="rId47"/>
              </p:custDataLst>
            </p:nvPr>
          </p:nvCxnSpPr>
          <p:spPr>
            <a:xfrm flipV="1">
              <a:off x="20357" y="46905"/>
              <a:ext cx="90" cy="454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48"/>
              </p:custDataLst>
            </p:nvPr>
          </p:nvSpPr>
          <p:spPr>
            <a:xfrm>
              <a:off x="18547" y="51387"/>
              <a:ext cx="547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/>
                <a:t>Remove images</a:t>
              </a:r>
              <a:endParaRPr lang="en-US" altLang="zh-CN" sz="3600"/>
            </a:p>
          </p:txBody>
        </p:sp>
      </p:grpSp>
      <p:sp>
        <p:nvSpPr>
          <p:cNvPr id="1606" name="TextBox 1605"/>
          <p:cNvSpPr txBox="1"/>
          <p:nvPr>
            <p:custDataLst>
              <p:tags r:id="rId49"/>
            </p:custDataLst>
          </p:nvPr>
        </p:nvSpPr>
        <p:spPr>
          <a:xfrm>
            <a:off x="28274645" y="48254285"/>
            <a:ext cx="2732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SG" sz="4400" b="1" dirty="0">
                <a:latin typeface="+mn-lt"/>
              </a:rPr>
              <a:t>Paper</a:t>
            </a:r>
            <a:endParaRPr lang="en-SG" sz="4400" b="1" dirty="0">
              <a:latin typeface="+mn-lt"/>
            </a:endParaRPr>
          </a:p>
        </p:txBody>
      </p:sp>
      <p:sp>
        <p:nvSpPr>
          <p:cNvPr id="1608" name="TextBox 1607"/>
          <p:cNvSpPr txBox="1"/>
          <p:nvPr>
            <p:custDataLst>
              <p:tags r:id="rId50"/>
            </p:custDataLst>
          </p:nvPr>
        </p:nvSpPr>
        <p:spPr>
          <a:xfrm>
            <a:off x="31184850" y="48254920"/>
            <a:ext cx="2733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SG" sz="4400" b="1" dirty="0">
                <a:latin typeface="+mn-lt"/>
              </a:rPr>
              <a:t>Code</a:t>
            </a:r>
            <a:endParaRPr lang="en-SG" sz="4400" b="1" dirty="0">
              <a:latin typeface="+mn-lt"/>
            </a:endParaRPr>
          </a:p>
        </p:txBody>
      </p:sp>
      <p:pic>
        <p:nvPicPr>
          <p:cNvPr id="18" name="图片 17" descr="qrcode_60657380_4b41bf3614d5729a6c9b237c1ced2a7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8274645" y="45595540"/>
            <a:ext cx="2732400" cy="2732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PP_MARK_KEY" val="dfc0e5c2-41e1-401b-91a4-27d3bab05481"/>
  <p:tag name="COMMONDATA" val="eyJoZGlkIjoiODAwYTQ5NjBjZDBjZTI2MTc5NjU0OTRlZGZiYzBhMmY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9129,&quot;width&quot;:16890.99842519685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2337</Words>
  <Application>WPS 演示</Application>
  <PresentationFormat>Custom</PresentationFormat>
  <Paragraphs>63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MS PGothic</vt:lpstr>
      <vt:lpstr>Times New Roman</vt:lpstr>
      <vt:lpstr>Cambria Math</vt:lpstr>
      <vt:lpstr>微软雅黑</vt:lpstr>
      <vt:lpstr>Arial Unicode MS</vt:lpstr>
      <vt:lpstr>Calibri Light</vt:lpstr>
      <vt:lpstr>等线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Lalithkumar Seenivasan</dc:creator>
  <cp:lastModifiedBy>汪洋</cp:lastModifiedBy>
  <cp:revision>65</cp:revision>
  <dcterms:created xsi:type="dcterms:W3CDTF">2023-04-19T12:30:00Z</dcterms:created>
  <dcterms:modified xsi:type="dcterms:W3CDTF">2023-05-19T00:51:34Z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B84262AFB7B74F959729C8191A7DF060_12</vt:lpwstr>
  </property>
  <property fmtid="{D5CDD505-2E9C-101B-9397-08002B2CF9AE}" pid="3" name="KSOProductBuildVer">
    <vt:lpwstr>2052-11.1.0.14177</vt:lpwstr>
  </property>
</Properties>
</file>